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0C5B9-445C-4B52-8923-756C287846A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03E1E9-AA4B-42C4-AC23-0696CD39556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3D0C5B9-445C-4B52-8923-756C287846A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803E1E9-AA4B-42C4-AC23-0696CD39556A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0C5B9-445C-4B52-8923-756C287846A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3E1E9-AA4B-42C4-AC23-0696CD39556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0C5B9-445C-4B52-8923-756C287846A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3E1E9-AA4B-42C4-AC23-0696CD39556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3E1E9-AA4B-42C4-AC23-0696CD39556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0C5B9-445C-4B52-8923-756C287846A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0C5B9-445C-4B52-8923-756C287846A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3E1E9-AA4B-42C4-AC23-0696CD39556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0C5B9-445C-4B52-8923-756C287846A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3E1E9-AA4B-42C4-AC23-0696CD3955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3D0C5B9-445C-4B52-8923-756C287846A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803E1E9-AA4B-42C4-AC23-0696CD3955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0C5B9-445C-4B52-8923-756C287846A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03E1E9-AA4B-42C4-AC23-0696CD3955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0C5B9-445C-4B52-8923-756C287846A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3E1E9-AA4B-42C4-AC23-0696CD3955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0C5B9-445C-4B52-8923-756C287846A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3E1E9-AA4B-42C4-AC23-0696CD3955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3D0C5B9-445C-4B52-8923-756C287846A0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803E1E9-AA4B-42C4-AC23-0696CD39556A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512167"/>
          </a:xfrm>
        </p:spPr>
        <p:txBody>
          <a:bodyPr/>
          <a:lstStyle/>
          <a:p>
            <a:r>
              <a:rPr lang="ru-RU" sz="4000" dirty="0" smtClean="0"/>
              <a:t>Борис Леонидович Пастернак</a:t>
            </a:r>
            <a:br>
              <a:rPr lang="ru-RU" sz="4000" dirty="0" smtClean="0"/>
            </a:br>
            <a:r>
              <a:rPr lang="ru-RU" sz="4000" dirty="0" smtClean="0"/>
              <a:t>1890-1960</a:t>
            </a: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3456384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72000" y="1859340"/>
            <a:ext cx="38884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За то, что дым сравнил с Лаокооном,</a:t>
            </a:r>
            <a:br>
              <a:rPr lang="ru-RU" i="1" dirty="0"/>
            </a:br>
            <a:r>
              <a:rPr lang="ru-RU" i="1" dirty="0"/>
              <a:t>Кладбищенский воспел чертополох,</a:t>
            </a:r>
            <a:br>
              <a:rPr lang="ru-RU" i="1" dirty="0"/>
            </a:br>
            <a:r>
              <a:rPr lang="ru-RU" i="1" dirty="0"/>
              <a:t>За то, что мир наполнил новым звоном</a:t>
            </a:r>
            <a:br>
              <a:rPr lang="ru-RU" i="1" dirty="0"/>
            </a:br>
            <a:r>
              <a:rPr lang="ru-RU" i="1" dirty="0"/>
              <a:t>В пространстве новом отражённых строф, — </a:t>
            </a:r>
            <a:br>
              <a:rPr lang="ru-RU" i="1" dirty="0"/>
            </a:br>
            <a:r>
              <a:rPr lang="ru-RU" i="1" dirty="0"/>
              <a:t>Он награждён каким-то вечным детством,</a:t>
            </a:r>
            <a:br>
              <a:rPr lang="ru-RU" i="1" dirty="0"/>
            </a:br>
            <a:r>
              <a:rPr lang="ru-RU" i="1" dirty="0"/>
              <a:t>Той щедростью и зоркостью светил, </a:t>
            </a:r>
            <a:br>
              <a:rPr lang="ru-RU" i="1" dirty="0"/>
            </a:br>
            <a:r>
              <a:rPr lang="ru-RU" i="1" dirty="0"/>
              <a:t>И вся земля была его наследством, </a:t>
            </a:r>
            <a:br>
              <a:rPr lang="ru-RU" i="1" dirty="0"/>
            </a:br>
            <a:r>
              <a:rPr lang="ru-RU" i="1" dirty="0"/>
              <a:t>И он её со всеми разделил.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 smtClean="0"/>
              <a:t>А.А.Ахматова</a:t>
            </a:r>
            <a:r>
              <a:rPr lang="ru-RU" dirty="0" smtClean="0"/>
              <a:t> «Борис Пастернак»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985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отец и мать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052736"/>
            <a:ext cx="6120680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436910"/>
          </a:xfrm>
        </p:spPr>
        <p:txBody>
          <a:bodyPr>
            <a:noAutofit/>
          </a:bodyPr>
          <a:lstStyle/>
          <a:p>
            <a:r>
              <a:rPr lang="ru-RU" altLang="ru-RU" sz="2800" dirty="0" smtClean="0"/>
              <a:t>Леонид Осипович и Розалия </a:t>
            </a:r>
            <a:r>
              <a:rPr lang="ru-RU" altLang="ru-RU" sz="2800" dirty="0" err="1" smtClean="0"/>
              <a:t>Исидоровна</a:t>
            </a:r>
            <a:r>
              <a:rPr lang="ru-RU" altLang="ru-RU" sz="2800" dirty="0" smtClean="0"/>
              <a:t> Пастернак</a:t>
            </a:r>
            <a:r>
              <a:rPr lang="ru-RU" altLang="ru-RU" sz="3600" dirty="0" smtClean="0"/>
              <a:t/>
            </a:r>
            <a:br>
              <a:rPr lang="ru-RU" altLang="ru-RU" sz="3600" dirty="0" smtClean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8514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image00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3275696" cy="4525963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Семья </a:t>
            </a:r>
            <a:endParaRPr lang="ru-RU" dirty="0"/>
          </a:p>
        </p:txBody>
      </p:sp>
      <p:pic>
        <p:nvPicPr>
          <p:cNvPr id="4" name="Picture 5" descr="paster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340768"/>
            <a:ext cx="3312368" cy="4576763"/>
          </a:xfrm>
          <a:prstGeom prst="rect">
            <a:avLst/>
          </a:prstGeom>
          <a:noFill/>
          <a:ln w="12700">
            <a:solidFill>
              <a:srgbClr val="32323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04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280919" cy="572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567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88640"/>
            <a:ext cx="8229600" cy="144016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9F2936">
                    <a:lumMod val="50000"/>
                  </a:srgbClr>
                </a:solidFill>
                <a:latin typeface="Times New Roman" pitchFamily="18" charset="0"/>
                <a:ea typeface="+mn-ea"/>
                <a:cs typeface="+mn-cs"/>
              </a:rPr>
              <a:t/>
            </a:r>
            <a:br>
              <a:rPr lang="ru-RU" sz="2400" b="1" dirty="0" smtClean="0">
                <a:solidFill>
                  <a:srgbClr val="9F2936">
                    <a:lumMod val="50000"/>
                  </a:srgbClr>
                </a:solidFill>
                <a:latin typeface="Times New Roman" pitchFamily="18" charset="0"/>
                <a:ea typeface="+mn-ea"/>
                <a:cs typeface="+mn-cs"/>
              </a:rPr>
            </a:br>
            <a:r>
              <a:rPr lang="ru-RU" sz="2400" b="1" dirty="0">
                <a:solidFill>
                  <a:srgbClr val="9F2936">
                    <a:lumMod val="50000"/>
                  </a:srgbClr>
                </a:solidFill>
                <a:latin typeface="Times New Roman" pitchFamily="18" charset="0"/>
                <a:ea typeface="+mn-ea"/>
                <a:cs typeface="+mn-cs"/>
              </a:rPr>
              <a:t/>
            </a:r>
            <a:br>
              <a:rPr lang="ru-RU" sz="2400" b="1" dirty="0">
                <a:solidFill>
                  <a:srgbClr val="9F2936">
                    <a:lumMod val="50000"/>
                  </a:srgbClr>
                </a:solidFill>
                <a:latin typeface="Times New Roman" pitchFamily="18" charset="0"/>
                <a:ea typeface="+mn-ea"/>
                <a:cs typeface="+mn-cs"/>
              </a:rPr>
            </a:br>
            <a:r>
              <a:rPr lang="ru-RU" sz="2400" b="1" dirty="0" smtClean="0">
                <a:solidFill>
                  <a:srgbClr val="9F2936">
                    <a:lumMod val="50000"/>
                  </a:srgbClr>
                </a:solidFill>
                <a:latin typeface="Times New Roman" pitchFamily="18" charset="0"/>
                <a:ea typeface="+mn-ea"/>
                <a:cs typeface="+mn-cs"/>
              </a:rPr>
              <a:t/>
            </a:r>
            <a:br>
              <a:rPr lang="ru-RU" sz="2400" b="1" dirty="0" smtClean="0">
                <a:solidFill>
                  <a:srgbClr val="9F2936">
                    <a:lumMod val="50000"/>
                  </a:srgbClr>
                </a:solidFill>
                <a:latin typeface="Times New Roman" pitchFamily="18" charset="0"/>
                <a:ea typeface="+mn-ea"/>
                <a:cs typeface="+mn-cs"/>
              </a:rPr>
            </a:br>
            <a:r>
              <a:rPr lang="ru-RU" sz="2400" b="1" dirty="0">
                <a:solidFill>
                  <a:srgbClr val="9F2936">
                    <a:lumMod val="50000"/>
                  </a:srgbClr>
                </a:solidFill>
                <a:latin typeface="Times New Roman" pitchFamily="18" charset="0"/>
                <a:ea typeface="+mn-ea"/>
                <a:cs typeface="+mn-cs"/>
              </a:rPr>
              <a:t/>
            </a:r>
            <a:br>
              <a:rPr lang="ru-RU" sz="2400" b="1" dirty="0">
                <a:solidFill>
                  <a:srgbClr val="9F2936">
                    <a:lumMod val="50000"/>
                  </a:srgbClr>
                </a:solidFill>
                <a:latin typeface="Times New Roman" pitchFamily="18" charset="0"/>
                <a:ea typeface="+mn-ea"/>
                <a:cs typeface="+mn-cs"/>
              </a:rPr>
            </a:br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6" name="Picture 5" descr="gim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3" y="1040504"/>
            <a:ext cx="4248150" cy="3716338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gim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8280919" cy="5976664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47664" y="51571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52513" y="692696"/>
            <a:ext cx="32314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n-ea"/>
                <a:cs typeface="+mn-cs"/>
              </a:rPr>
              <a:t>Здание 5-й Московской гимназии на углу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n-ea"/>
                <a:cs typeface="+mn-cs"/>
              </a:rPr>
              <a:t>Молчановки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n-ea"/>
                <a:cs typeface="+mn-cs"/>
              </a:rPr>
              <a:t> и Поварской 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n-ea"/>
                <a:cs typeface="+mn-cs"/>
              </a:rPr>
              <a:t>(не сохранилось)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 </a:t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12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:\Users\OLGA_L\Desktop\0_799e6_1ee2b801_X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5665" y="1524000"/>
            <a:ext cx="757267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9F2936">
                    <a:lumMod val="50000"/>
                  </a:srgbClr>
                </a:solidFill>
                <a:latin typeface="Times New Roman" pitchFamily="18" charset="0"/>
                <a:ea typeface="+mn-ea"/>
                <a:cs typeface="+mn-cs"/>
              </a:rPr>
              <a:t/>
            </a:r>
            <a:br>
              <a:rPr lang="ru-RU" sz="2400" b="1" dirty="0" smtClean="0">
                <a:solidFill>
                  <a:srgbClr val="9F2936">
                    <a:lumMod val="50000"/>
                  </a:srgbClr>
                </a:solidFill>
                <a:latin typeface="Times New Roman" pitchFamily="18" charset="0"/>
                <a:ea typeface="+mn-ea"/>
                <a:cs typeface="+mn-cs"/>
              </a:rPr>
            </a:br>
            <a:r>
              <a:rPr lang="ru-RU" sz="2400" b="1" dirty="0">
                <a:solidFill>
                  <a:srgbClr val="9F2936">
                    <a:lumMod val="50000"/>
                  </a:srgbClr>
                </a:solidFill>
                <a:latin typeface="Times New Roman" pitchFamily="18" charset="0"/>
                <a:ea typeface="+mn-ea"/>
                <a:cs typeface="+mn-cs"/>
              </a:rPr>
              <a:t/>
            </a:r>
            <a:br>
              <a:rPr lang="ru-RU" sz="2400" b="1" dirty="0">
                <a:solidFill>
                  <a:srgbClr val="9F2936">
                    <a:lumMod val="50000"/>
                  </a:srgbClr>
                </a:solidFill>
                <a:latin typeface="Times New Roman" pitchFamily="18" charset="0"/>
                <a:ea typeface="+mn-ea"/>
                <a:cs typeface="+mn-cs"/>
              </a:rPr>
            </a:br>
            <a:r>
              <a:rPr lang="ru-RU" sz="2400" b="1" dirty="0" smtClean="0">
                <a:solidFill>
                  <a:srgbClr val="9F2936">
                    <a:lumMod val="50000"/>
                  </a:srgbClr>
                </a:solidFill>
                <a:latin typeface="Times New Roman" pitchFamily="18" charset="0"/>
                <a:ea typeface="+mn-ea"/>
                <a:cs typeface="+mn-cs"/>
              </a:rPr>
              <a:t/>
            </a:r>
            <a:br>
              <a:rPr lang="ru-RU" sz="2400" b="1" dirty="0" smtClean="0">
                <a:solidFill>
                  <a:srgbClr val="9F2936">
                    <a:lumMod val="50000"/>
                  </a:srgbClr>
                </a:solidFill>
                <a:latin typeface="Times New Roman" pitchFamily="18" charset="0"/>
                <a:ea typeface="+mn-ea"/>
                <a:cs typeface="+mn-cs"/>
              </a:rPr>
            </a:b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rPr>
              <a:t>Московский университет </a:t>
            </a:r>
            <a:b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rPr>
            </a:br>
            <a:r>
              <a:rPr lang="ru-RU" dirty="0" smtClean="0">
                <a:solidFill>
                  <a:schemeClr val="bg1"/>
                </a:solidFill>
              </a:rPr>
              <a:t>          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72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         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b="1" dirty="0" err="1">
                <a:solidFill>
                  <a:srgbClr val="9F2936">
                    <a:lumMod val="50000"/>
                  </a:srgbClr>
                </a:solidFill>
                <a:latin typeface="Times New Roman" pitchFamily="18" charset="0"/>
                <a:ea typeface="+mn-ea"/>
                <a:cs typeface="+mn-cs"/>
              </a:rPr>
              <a:t>Марбургский</a:t>
            </a:r>
            <a:r>
              <a:rPr lang="ru-RU" sz="2400" b="1" dirty="0">
                <a:solidFill>
                  <a:srgbClr val="9F2936">
                    <a:lumMod val="50000"/>
                  </a:srgbClr>
                </a:solidFill>
                <a:latin typeface="Times New Roman" pitchFamily="18" charset="0"/>
                <a:ea typeface="+mn-ea"/>
                <a:cs typeface="+mn-cs"/>
              </a:rPr>
              <a:t> университет в Германии</a:t>
            </a:r>
            <a:br>
              <a:rPr lang="ru-RU" sz="2400" b="1" dirty="0">
                <a:solidFill>
                  <a:srgbClr val="9F2936">
                    <a:lumMod val="50000"/>
                  </a:srgbClr>
                </a:solidFill>
                <a:latin typeface="Times New Roman" pitchFamily="18" charset="0"/>
                <a:ea typeface="+mn-ea"/>
                <a:cs typeface="+mn-cs"/>
              </a:rPr>
            </a:b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Picture 5" descr="Безымян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8016888" cy="4754042"/>
          </a:xfrm>
          <a:prstGeom prst="rect">
            <a:avLst/>
          </a:prstGeom>
          <a:noFill/>
          <a:ln w="12700">
            <a:solidFill>
              <a:srgbClr val="32323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8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dirty="0" smtClean="0"/>
              <a:t>    </a:t>
            </a:r>
            <a:r>
              <a:rPr lang="ru-RU" sz="4400" b="1" dirty="0">
                <a:solidFill>
                  <a:srgbClr val="C00000"/>
                </a:solidFill>
              </a:rPr>
              <a:t>Любовь</a:t>
            </a:r>
            <a:r>
              <a:rPr lang="ru-RU" sz="4400" dirty="0">
                <a:solidFill>
                  <a:srgbClr val="C00000"/>
                </a:solidFill>
              </a:rPr>
              <a:t> – это могучая стихия, неизменно вносящая первозданный хаос в душу человека и в мир, его окружающий. Влюблённый поэт становится богом, творцом всей Вселенной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          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947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003232" cy="5289451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/>
              <a:t>               </a:t>
            </a:r>
            <a:r>
              <a:rPr lang="ru-RU" dirty="0">
                <a:solidFill>
                  <a:srgbClr val="FFC000"/>
                </a:solidFill>
                <a:latin typeface="Times New Roman"/>
                <a:cs typeface="Times New Roman"/>
              </a:rPr>
              <a:t>П</a:t>
            </a:r>
            <a:r>
              <a:rPr lang="ru-RU" dirty="0" smtClean="0">
                <a:solidFill>
                  <a:srgbClr val="FFC000"/>
                </a:solidFill>
                <a:effectLst/>
                <a:latin typeface="Times New Roman"/>
                <a:ea typeface="Times New Roman"/>
                <a:cs typeface="Times New Roman"/>
              </a:rPr>
              <a:t>оэзия существует в мире независимо от воли и желания людей, она есть проявление одной из граней природного начала, человек и природа—две равные беспредельности. Именно в связи человека, природы и поэзии — залог бессмертия человеческого духа.</a:t>
            </a:r>
            <a:endParaRPr lang="ru-RU" sz="2800" dirty="0">
              <a:solidFill>
                <a:srgbClr val="FFC000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908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92D050"/>
                </a:solidFill>
              </a:rPr>
              <a:t>       </a:t>
            </a:r>
            <a:r>
              <a:rPr lang="ru-RU" sz="4000" b="1" dirty="0">
                <a:solidFill>
                  <a:srgbClr val="92D050"/>
                </a:solidFill>
              </a:rPr>
              <a:t>Поэзия</a:t>
            </a:r>
            <a:r>
              <a:rPr lang="ru-RU" sz="4000" dirty="0">
                <a:solidFill>
                  <a:srgbClr val="92D050"/>
                </a:solidFill>
              </a:rPr>
              <a:t> – пророческое, божественное предназначение, особая миссия творца.</a:t>
            </a:r>
          </a:p>
          <a:p>
            <a:endParaRPr lang="ru-RU" sz="4000" dirty="0">
              <a:solidFill>
                <a:srgbClr val="92D05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622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6469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 </a:t>
            </a:r>
            <a:r>
              <a:rPr lang="ru-RU" b="1" i="1" dirty="0">
                <a:solidFill>
                  <a:srgbClr val="002060"/>
                </a:solidFill>
              </a:rPr>
              <a:t>«Единственные дни» Борис Пастернак</a:t>
            </a:r>
            <a:endParaRPr lang="ru-RU" i="1" dirty="0">
              <a:solidFill>
                <a:srgbClr val="002060"/>
              </a:solidFill>
            </a:endParaRPr>
          </a:p>
          <a:p>
            <a:r>
              <a:rPr lang="ru-RU" i="1" dirty="0">
                <a:solidFill>
                  <a:srgbClr val="002060"/>
                </a:solidFill>
              </a:rPr>
              <a:t>На протяженье многих зим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Я помню дни солнцеворота,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И каждый был неповторим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И повторялся вновь без счета.</a:t>
            </a:r>
          </a:p>
          <a:p>
            <a:r>
              <a:rPr lang="ru-RU" i="1" dirty="0">
                <a:solidFill>
                  <a:srgbClr val="002060"/>
                </a:solidFill>
              </a:rPr>
              <a:t>И целая их череда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Составилась мало-помалу —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Тех дней единственных, когда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Нам кажется, что время стало.</a:t>
            </a:r>
          </a:p>
          <a:p>
            <a:r>
              <a:rPr lang="ru-RU" i="1" dirty="0">
                <a:solidFill>
                  <a:srgbClr val="002060"/>
                </a:solidFill>
              </a:rPr>
              <a:t>Я помню их наперечет: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Зима подходит к середине,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Дороги мокнут, с крыш течет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И солнце греется на льдине.</a:t>
            </a:r>
          </a:p>
          <a:p>
            <a:r>
              <a:rPr lang="ru-RU" i="1" dirty="0">
                <a:solidFill>
                  <a:srgbClr val="002060"/>
                </a:solidFill>
              </a:rPr>
              <a:t>И любящие, как во сне,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Друг к другу тянутся поспешней,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И на деревьях в вышине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Потеют от тепла </a:t>
            </a:r>
            <a:r>
              <a:rPr lang="ru-RU" i="1" dirty="0" err="1">
                <a:solidFill>
                  <a:srgbClr val="002060"/>
                </a:solidFill>
              </a:rPr>
              <a:t>скворешни</a:t>
            </a:r>
            <a:r>
              <a:rPr lang="ru-RU" i="1" dirty="0">
                <a:solidFill>
                  <a:srgbClr val="002060"/>
                </a:solidFill>
              </a:rPr>
              <a:t>.</a:t>
            </a:r>
          </a:p>
          <a:p>
            <a:r>
              <a:rPr lang="ru-RU" i="1" dirty="0">
                <a:solidFill>
                  <a:srgbClr val="002060"/>
                </a:solidFill>
              </a:rPr>
              <a:t>И полусонным стрелкам лень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Ворочаться на циферблате,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И дольше века длится день,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И не кончается объятье.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                       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680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/>
              <a:t>    </a:t>
            </a:r>
            <a:r>
              <a:rPr lang="ru-RU" sz="4000" dirty="0">
                <a:solidFill>
                  <a:srgbClr val="FFFF00"/>
                </a:solidFill>
              </a:rPr>
              <a:t>«Художник – вместилище эмоций, которые приходят к нему со всех сторон: с неба, с земли, с клочка бумаги, от очертаний теней, от паутины</a:t>
            </a:r>
            <a:r>
              <a:rPr lang="ru-RU" dirty="0">
                <a:solidFill>
                  <a:srgbClr val="FFFF00"/>
                </a:solidFill>
              </a:rPr>
              <a:t>»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smtClean="0"/>
              <a:t>           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/>
                </a:solidFill>
              </a:rPr>
              <a:t>           </a:t>
            </a:r>
            <a:r>
              <a:rPr lang="ru-RU" dirty="0">
                <a:solidFill>
                  <a:schemeClr val="accent2"/>
                </a:solidFill>
                <a:effectLst/>
              </a:rPr>
              <a:t>Пабло </a:t>
            </a:r>
            <a:r>
              <a:rPr lang="ru-RU" dirty="0" smtClean="0">
                <a:solidFill>
                  <a:schemeClr val="accent2"/>
                </a:solidFill>
                <a:effectLst/>
              </a:rPr>
              <a:t>Пикассо:</a:t>
            </a:r>
            <a:r>
              <a:rPr lang="ru-RU" dirty="0" smtClean="0">
                <a:solidFill>
                  <a:schemeClr val="accent2"/>
                </a:solidFill>
              </a:rPr>
              <a:t>     </a:t>
            </a:r>
            <a:endParaRPr lang="ru-RU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234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000" b="1" dirty="0">
                <a:solidFill>
                  <a:srgbClr val="7030A0"/>
                </a:solidFill>
              </a:rPr>
              <a:t>Домашнее задание: </a:t>
            </a:r>
            <a:endParaRPr lang="ru-RU" sz="4000" b="1" dirty="0" smtClean="0">
              <a:solidFill>
                <a:srgbClr val="7030A0"/>
              </a:solidFill>
            </a:endParaRPr>
          </a:p>
          <a:p>
            <a:r>
              <a:rPr lang="ru-RU" sz="4000" b="1" dirty="0" smtClean="0">
                <a:solidFill>
                  <a:srgbClr val="7030A0"/>
                </a:solidFill>
              </a:rPr>
              <a:t>выучить </a:t>
            </a:r>
            <a:r>
              <a:rPr lang="ru-RU" sz="4000" b="1" dirty="0">
                <a:solidFill>
                  <a:srgbClr val="7030A0"/>
                </a:solidFill>
              </a:rPr>
              <a:t>наизусть понравившееся стихотворение Б.Л. Пастернака</a:t>
            </a:r>
            <a:endParaRPr lang="ru-RU" sz="4000" dirty="0">
              <a:solidFill>
                <a:srgbClr val="7030A0"/>
              </a:solidFill>
            </a:endParaRPr>
          </a:p>
          <a:p>
            <a:endParaRPr lang="ru-RU" sz="4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502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39</TotalTime>
  <Words>188</Words>
  <Application>Microsoft Office PowerPoint</Application>
  <PresentationFormat>Экран (4:3)</PresentationFormat>
  <Paragraphs>34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Бумажная</vt:lpstr>
      <vt:lpstr>Борис Леонидович Пастернак 1890-1960</vt:lpstr>
      <vt:lpstr>Леонид Осипович и Розалия Исидоровна Пастернак </vt:lpstr>
      <vt:lpstr>                            Семья </vt:lpstr>
      <vt:lpstr>     </vt:lpstr>
      <vt:lpstr>      </vt:lpstr>
      <vt:lpstr>   Московский университет            </vt:lpstr>
      <vt:lpstr>Марбургский университет в Германии  </vt:lpstr>
      <vt:lpstr>         </vt:lpstr>
      <vt:lpstr>        </vt:lpstr>
      <vt:lpstr>  </vt:lpstr>
      <vt:lpstr>                 </vt:lpstr>
      <vt:lpstr>           Пабло Пикассо:     </vt:lpstr>
      <vt:lpstr>               </vt:lpstr>
    </vt:vector>
  </TitlesOfParts>
  <Company>SanBuild &amp; 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Борис Леонидович Пастернак 1890-1960</dc:title>
  <dc:creator>Admin</dc:creator>
  <cp:lastModifiedBy>Admin</cp:lastModifiedBy>
  <cp:revision>5</cp:revision>
  <dcterms:created xsi:type="dcterms:W3CDTF">2017-02-02T14:15:24Z</dcterms:created>
  <dcterms:modified xsi:type="dcterms:W3CDTF">2017-02-02T14:56:08Z</dcterms:modified>
</cp:coreProperties>
</file>